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4737-F1F0-EE68-8D7A-24E1CED40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7B25A-ED37-7F00-36A6-DE947A392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530BA-BE03-7231-BE6A-D5133A84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40592-7C29-6FCB-86C8-691C39CB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8CE3-7315-7D07-9F5E-2D8B636D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0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F435-1FF8-1DAE-93CC-20CB9C0A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2C4C8-9E6F-AE10-D8CD-1B2334257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E73C2-9B7C-F242-55B2-B4B6A6952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8471A-3F5F-2125-781E-174E6E6D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D8D08-354B-D15A-04EE-1A4E77F7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7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C939C-1D83-929F-CDB8-3DBF098B4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9218D-24A9-2AEB-12D4-06DC65E59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EA941-423D-6EAD-69B2-8D412678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2132A-EFBA-4B37-B21B-7920D6F5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6A2D8-3326-164E-3F7D-4EB596C5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2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476E-6B60-438B-8D2C-3258A1D05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605A-A6FD-586D-022B-B8CD40FDE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8FF56-BB99-442E-7675-D5C824A5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199AC-9373-4AA1-4768-EEBC7B05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A569-E099-8643-DCF8-081343D8E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6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01E44-A1B4-D043-72E3-2C56C11D0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3334E-5841-33CF-8652-EBAB2D7D7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A0B21-A616-2488-C534-19FEEB10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18A65-CFBF-C6CE-7164-32D6AF0B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739A-FB76-2153-D436-6A8542F2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6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4FD40-2DA7-65F6-8899-41AB15F0A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809EC-6C26-A286-B2A3-3CC7F28D3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C932B-DB2D-A621-516C-2C7600198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C8A83-4277-78B0-5AC9-344CC1AC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739BA-AEA2-87C3-AF94-5BEECB1CE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5ABB7-59C0-B84D-5666-579FF90D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7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7B4A-9A02-7827-E459-C0B0FC6C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A0B40-0043-8E5A-3111-7968CF8FB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8E3906-4557-343C-4E40-FBD7E9B67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D4E11-6319-D959-59B9-BBF157176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1DAC6-0E0C-B65A-BFCD-E88231233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18642C-526C-7823-DE09-04366A20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517C5-073C-6914-7824-3DE30FD80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8EDBA9-F6DD-6AD6-EEF8-C31A3130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83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32CFF-B423-DD5B-48BA-403E1D98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96E9B4-8889-89F1-7178-A74D47E3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D3195-A1EF-81CB-E85A-4F66FC4C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A82E2-662F-0B68-8DA5-17290561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5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D264B-60D1-0C51-423E-712782DC8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3BF70C-0625-0516-1930-64A5BFFB3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78E61-D0C4-505F-3766-3465EEDC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4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6A95-178C-0D18-055C-FA2A63C3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2149-A436-4855-E965-AAA9E431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A28AF-6E6B-A969-FE2C-6CD5BADA3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4D978-B362-D67A-7F5A-9DCE1B37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06721-5E9D-A8C9-33F5-DD5B6857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24D2E-76B1-3381-0791-032166AE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1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FAAA-5383-0AE2-6EEB-B17BEC96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A705B-8699-477D-B872-235C16D46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7E0BD-1980-DACD-1E99-40A81281D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E8EEC-A4CE-667D-78EB-B288666A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211B0-0346-94BB-A88A-AF2B9F1A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52D3F-FB39-E8AE-D227-D38D6D2D0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6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A851D3-8607-BB52-50F2-5487108B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812D5-12D9-DE98-A33F-22B3B78D6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757B1-570A-966E-199A-F50870724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CA2F9-008E-4E1C-8614-4FA991CED40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5C4D1-1B2C-B008-4266-87B6B426D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A6D7-14F6-50EC-A3CB-EC216BC85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5820D-3C82-4323-8F78-7CB6A7A84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9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95179-714A-1F3E-DD20-F6ADCE3EA041}"/>
              </a:ext>
            </a:extLst>
          </p:cNvPr>
          <p:cNvSpPr txBox="1"/>
          <p:nvPr/>
        </p:nvSpPr>
        <p:spPr>
          <a:xfrm>
            <a:off x="1939225" y="1659506"/>
            <a:ext cx="89495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PATIENT INSTRUCTIONS: How to Prepare for your in-office </a:t>
            </a:r>
            <a:r>
              <a:rPr lang="en-US" sz="2500" b="1" dirty="0"/>
              <a:t>Sedation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BC3878F-E134-F4E8-C3A9-2DBB6CBF30BB}"/>
              </a:ext>
            </a:extLst>
          </p:cNvPr>
          <p:cNvSpPr/>
          <p:nvPr/>
        </p:nvSpPr>
        <p:spPr>
          <a:xfrm>
            <a:off x="2005824" y="3715182"/>
            <a:ext cx="3465576" cy="90684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8</a:t>
            </a:r>
            <a:r>
              <a:rPr lang="en-US" b="1" dirty="0">
                <a:solidFill>
                  <a:schemeClr val="tx1"/>
                </a:solidFill>
              </a:rPr>
              <a:t> Hours </a:t>
            </a:r>
            <a:r>
              <a:rPr lang="en-US" dirty="0">
                <a:solidFill>
                  <a:schemeClr val="tx1"/>
                </a:solidFill>
              </a:rPr>
              <a:t>before Appointment: </a:t>
            </a:r>
          </a:p>
          <a:p>
            <a:r>
              <a:rPr lang="en-US" dirty="0">
                <a:solidFill>
                  <a:schemeClr val="tx1"/>
                </a:solidFill>
              </a:rPr>
              <a:t>   STOP Eating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174E2A-784D-74E8-2041-F2F4E4EF91AF}"/>
              </a:ext>
            </a:extLst>
          </p:cNvPr>
          <p:cNvSpPr/>
          <p:nvPr/>
        </p:nvSpPr>
        <p:spPr>
          <a:xfrm>
            <a:off x="2024881" y="4853208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Hours </a:t>
            </a:r>
            <a:r>
              <a:rPr lang="en-US" dirty="0">
                <a:solidFill>
                  <a:schemeClr val="tx1"/>
                </a:solidFill>
              </a:rPr>
              <a:t>Before Appointment: </a:t>
            </a:r>
          </a:p>
          <a:p>
            <a:r>
              <a:rPr lang="en-US" dirty="0">
                <a:solidFill>
                  <a:schemeClr val="tx1"/>
                </a:solidFill>
              </a:rPr>
              <a:t>   STOP Clear liquids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Clear liquids = water, apple juice, and Pedialyte. NO milk</a:t>
            </a:r>
          </a:p>
        </p:txBody>
      </p:sp>
      <p:pic>
        <p:nvPicPr>
          <p:cNvPr id="17" name="Graphic 16" descr="Water Bottle with solid fill">
            <a:extLst>
              <a:ext uri="{FF2B5EF4-FFF2-40B4-BE49-F238E27FC236}">
                <a16:creationId xmlns:a16="http://schemas.microsoft.com/office/drawing/2014/main" id="{9345820C-B3F5-30CF-0F90-F49D720A9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2651" y="4890579"/>
            <a:ext cx="827731" cy="827731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80FACE1-A5E4-95DB-FD2A-1732B4121087}"/>
              </a:ext>
            </a:extLst>
          </p:cNvPr>
          <p:cNvSpPr/>
          <p:nvPr/>
        </p:nvSpPr>
        <p:spPr>
          <a:xfrm>
            <a:off x="2005825" y="2577156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72</a:t>
            </a:r>
            <a:r>
              <a:rPr lang="en-US" b="1" dirty="0">
                <a:solidFill>
                  <a:schemeClr val="tx1"/>
                </a:solidFill>
              </a:rPr>
              <a:t> Hours </a:t>
            </a:r>
            <a:r>
              <a:rPr lang="en-US" dirty="0">
                <a:solidFill>
                  <a:schemeClr val="tx1"/>
                </a:solidFill>
              </a:rPr>
              <a:t>before Appointment: </a:t>
            </a:r>
          </a:p>
          <a:p>
            <a:r>
              <a:rPr lang="en-US" dirty="0">
                <a:solidFill>
                  <a:schemeClr val="tx1"/>
                </a:solidFill>
              </a:rPr>
              <a:t>   STOP Marijuana use</a:t>
            </a:r>
          </a:p>
        </p:txBody>
      </p:sp>
      <p:pic>
        <p:nvPicPr>
          <p:cNvPr id="20" name="Graphic 19" descr="No smoking with solid fill">
            <a:extLst>
              <a:ext uri="{FF2B5EF4-FFF2-40B4-BE49-F238E27FC236}">
                <a16:creationId xmlns:a16="http://schemas.microsoft.com/office/drawing/2014/main" id="{4BF098BE-67DF-8A33-23FA-490237A90D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60580" y="2532189"/>
            <a:ext cx="966787" cy="966787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22D1334-FFD4-21C9-C8F6-677A5D92ABC4}"/>
              </a:ext>
            </a:extLst>
          </p:cNvPr>
          <p:cNvSpPr/>
          <p:nvPr/>
        </p:nvSpPr>
        <p:spPr>
          <a:xfrm>
            <a:off x="7331934" y="2522159"/>
            <a:ext cx="3465576" cy="906841"/>
          </a:xfrm>
          <a:prstGeom prst="roundRect">
            <a:avLst>
              <a:gd name="adj" fmla="val 8264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Take all your usual medications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unless otherwise instructed by your Doctor</a:t>
            </a:r>
          </a:p>
        </p:txBody>
      </p:sp>
      <p:pic>
        <p:nvPicPr>
          <p:cNvPr id="27" name="Graphic 26" descr="Table setting with solid fill">
            <a:extLst>
              <a:ext uri="{FF2B5EF4-FFF2-40B4-BE49-F238E27FC236}">
                <a16:creationId xmlns:a16="http://schemas.microsoft.com/office/drawing/2014/main" id="{F1789407-F292-2EB1-99DE-B04A5486A0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50790" y="3595765"/>
            <a:ext cx="999391" cy="999391"/>
          </a:xfrm>
          <a:prstGeom prst="rect">
            <a:avLst/>
          </a:prstGeom>
        </p:spPr>
      </p:pic>
      <p:pic>
        <p:nvPicPr>
          <p:cNvPr id="1026" name="Picture 2" descr="Media Relations | Denver Health">
            <a:extLst>
              <a:ext uri="{FF2B5EF4-FFF2-40B4-BE49-F238E27FC236}">
                <a16:creationId xmlns:a16="http://schemas.microsoft.com/office/drawing/2014/main" id="{6051DD9C-1C91-D82E-F923-2BB510A4F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975" y="512756"/>
            <a:ext cx="4322940" cy="86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Graphic 29" descr="Clock outline">
            <a:extLst>
              <a:ext uri="{FF2B5EF4-FFF2-40B4-BE49-F238E27FC236}">
                <a16:creationId xmlns:a16="http://schemas.microsoft.com/office/drawing/2014/main" id="{AA9A2459-6BAA-7061-D051-B6A461B305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60065" y="3244699"/>
            <a:ext cx="1617745" cy="1617745"/>
          </a:xfrm>
          <a:prstGeom prst="rect">
            <a:avLst/>
          </a:prstGeom>
        </p:spPr>
      </p:pic>
      <p:pic>
        <p:nvPicPr>
          <p:cNvPr id="32" name="Graphic 31" descr="Car with solid fill">
            <a:extLst>
              <a:ext uri="{FF2B5EF4-FFF2-40B4-BE49-F238E27FC236}">
                <a16:creationId xmlns:a16="http://schemas.microsoft.com/office/drawing/2014/main" id="{07DBC572-F308-BB8C-BF0A-486E9F2FEEE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001065" y="3715182"/>
            <a:ext cx="939665" cy="939665"/>
          </a:xfrm>
          <a:prstGeom prst="rect">
            <a:avLst/>
          </a:prstGeom>
        </p:spPr>
      </p:pic>
      <p:pic>
        <p:nvPicPr>
          <p:cNvPr id="40" name="Graphic 39" descr="Shirt with solid fill">
            <a:extLst>
              <a:ext uri="{FF2B5EF4-FFF2-40B4-BE49-F238E27FC236}">
                <a16:creationId xmlns:a16="http://schemas.microsoft.com/office/drawing/2014/main" id="{258204B0-7ED6-DE1F-425B-E6F3718EEA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103199" y="4945639"/>
            <a:ext cx="791261" cy="791261"/>
          </a:xfrm>
          <a:prstGeom prst="rect">
            <a:avLst/>
          </a:prstGeom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AC8F2C2-6E59-9062-D55F-C9B1AF8EE903}"/>
              </a:ext>
            </a:extLst>
          </p:cNvPr>
          <p:cNvSpPr/>
          <p:nvPr/>
        </p:nvSpPr>
        <p:spPr>
          <a:xfrm>
            <a:off x="7295800" y="3686592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You must be accompanied by an </a:t>
            </a:r>
            <a:r>
              <a:rPr lang="en-US" b="1" i="1" dirty="0">
                <a:solidFill>
                  <a:schemeClr val="tx1"/>
                </a:solidFill>
              </a:rPr>
              <a:t>adult</a:t>
            </a:r>
            <a:r>
              <a:rPr lang="en-US" dirty="0">
                <a:solidFill>
                  <a:schemeClr val="tx1"/>
                </a:solidFill>
              </a:rPr>
              <a:t> to drive you home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9E51C9C-C61B-20BE-2719-973E704E26BF}"/>
              </a:ext>
            </a:extLst>
          </p:cNvPr>
          <p:cNvSpPr/>
          <p:nvPr/>
        </p:nvSpPr>
        <p:spPr>
          <a:xfrm>
            <a:off x="7295801" y="4851025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Wear loose, comfortable clothes. Avoid nail polish.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Graphic 45" descr="Medicine with solid fill">
            <a:extLst>
              <a:ext uri="{FF2B5EF4-FFF2-40B4-BE49-F238E27FC236}">
                <a16:creationId xmlns:a16="http://schemas.microsoft.com/office/drawing/2014/main" id="{04EBFDE8-B99E-E21E-E8D9-6554408D8B7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108283" y="2586392"/>
            <a:ext cx="795413" cy="795413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0C03D04-FC80-254B-3B44-D79B5C92D988}"/>
              </a:ext>
            </a:extLst>
          </p:cNvPr>
          <p:cNvCxnSpPr/>
          <p:nvPr/>
        </p:nvCxnSpPr>
        <p:spPr>
          <a:xfrm>
            <a:off x="6798855" y="2424718"/>
            <a:ext cx="0" cy="35458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534A17D-EB3D-2A41-E125-AB74A2EE8752}"/>
              </a:ext>
            </a:extLst>
          </p:cNvPr>
          <p:cNvSpPr/>
          <p:nvPr/>
        </p:nvSpPr>
        <p:spPr>
          <a:xfrm>
            <a:off x="1274974" y="2577157"/>
            <a:ext cx="530630" cy="3008660"/>
          </a:xfrm>
          <a:prstGeom prst="rightBrace">
            <a:avLst>
              <a:gd name="adj1" fmla="val 49020"/>
              <a:gd name="adj2" fmla="val 4922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1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9695179-714A-1F3E-DD20-F6ADCE3EA041}"/>
              </a:ext>
            </a:extLst>
          </p:cNvPr>
          <p:cNvSpPr txBox="1"/>
          <p:nvPr/>
        </p:nvSpPr>
        <p:spPr>
          <a:xfrm>
            <a:off x="296182" y="1775260"/>
            <a:ext cx="116806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/>
              <a:t>INSTRUCCIONES PARA EL PACIENTE: Cómo prepararse para su </a:t>
            </a:r>
            <a:r>
              <a:rPr lang="es-ES" sz="2500" b="1" dirty="0"/>
              <a:t>sedación</a:t>
            </a:r>
            <a:r>
              <a:rPr lang="es-ES" sz="2500" dirty="0"/>
              <a:t> en el consultorio</a:t>
            </a:r>
            <a:endParaRPr lang="en-US" sz="2500" b="1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BC3878F-E134-F4E8-C3A9-2DBB6CBF30BB}"/>
              </a:ext>
            </a:extLst>
          </p:cNvPr>
          <p:cNvSpPr/>
          <p:nvPr/>
        </p:nvSpPr>
        <p:spPr>
          <a:xfrm>
            <a:off x="2005824" y="3715182"/>
            <a:ext cx="3465576" cy="90684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8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Horas </a:t>
            </a:r>
            <a:r>
              <a:rPr lang="es-ES" dirty="0">
                <a:solidFill>
                  <a:schemeClr val="tx1"/>
                </a:solidFill>
              </a:rPr>
              <a:t>antes de la cita:</a:t>
            </a:r>
          </a:p>
          <a:p>
            <a:r>
              <a:rPr lang="es-ES" sz="1600" dirty="0">
                <a:solidFill>
                  <a:schemeClr val="tx1"/>
                </a:solidFill>
              </a:rPr>
              <a:t>   </a:t>
            </a:r>
            <a:r>
              <a:rPr lang="es-ES" sz="1600" u="sng" dirty="0">
                <a:solidFill>
                  <a:schemeClr val="tx1"/>
                </a:solidFill>
              </a:rPr>
              <a:t>Parar</a:t>
            </a:r>
            <a:r>
              <a:rPr lang="es-ES" sz="1600" dirty="0">
                <a:solidFill>
                  <a:schemeClr val="tx1"/>
                </a:solidFill>
              </a:rPr>
              <a:t> de comer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174E2A-784D-74E8-2041-F2F4E4EF91AF}"/>
              </a:ext>
            </a:extLst>
          </p:cNvPr>
          <p:cNvSpPr/>
          <p:nvPr/>
        </p:nvSpPr>
        <p:spPr>
          <a:xfrm>
            <a:off x="2024881" y="4853208"/>
            <a:ext cx="3465576" cy="96271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Horas </a:t>
            </a:r>
            <a:r>
              <a:rPr lang="en-US" dirty="0">
                <a:solidFill>
                  <a:schemeClr val="tx1"/>
                </a:solidFill>
              </a:rPr>
              <a:t>antes de la cita: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s-ES" sz="1600" u="sng" dirty="0">
                <a:solidFill>
                  <a:schemeClr val="tx1"/>
                </a:solidFill>
              </a:rPr>
              <a:t>DETENER</a:t>
            </a:r>
            <a:r>
              <a:rPr lang="en-US" sz="1600" dirty="0">
                <a:solidFill>
                  <a:schemeClr val="tx1"/>
                </a:solidFill>
              </a:rPr>
              <a:t> Líquidos claros</a:t>
            </a:r>
          </a:p>
          <a:p>
            <a:r>
              <a:rPr lang="es-ES" sz="1000" dirty="0">
                <a:solidFill>
                  <a:schemeClr val="tx1"/>
                </a:solidFill>
              </a:rPr>
              <a:t>Líquidos claros = agua, jugo de manzana y Pedialyte. NO leche</a:t>
            </a:r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17" name="Graphic 16" descr="Water Bottle with solid fill">
            <a:extLst>
              <a:ext uri="{FF2B5EF4-FFF2-40B4-BE49-F238E27FC236}">
                <a16:creationId xmlns:a16="http://schemas.microsoft.com/office/drawing/2014/main" id="{9345820C-B3F5-30CF-0F90-F49D720A9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2651" y="4890579"/>
            <a:ext cx="827731" cy="827731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80FACE1-A5E4-95DB-FD2A-1732B4121087}"/>
              </a:ext>
            </a:extLst>
          </p:cNvPr>
          <p:cNvSpPr/>
          <p:nvPr/>
        </p:nvSpPr>
        <p:spPr>
          <a:xfrm>
            <a:off x="2005825" y="2577156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>
                <a:solidFill>
                  <a:schemeClr val="tx1"/>
                </a:solidFill>
              </a:rPr>
              <a:t>72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Horas </a:t>
            </a:r>
            <a:r>
              <a:rPr lang="es-ES" dirty="0">
                <a:solidFill>
                  <a:schemeClr val="tx1"/>
                </a:solidFill>
              </a:rPr>
              <a:t>antes de la cita:</a:t>
            </a:r>
          </a:p>
          <a:p>
            <a:r>
              <a:rPr lang="es-ES" dirty="0">
                <a:solidFill>
                  <a:schemeClr val="tx1"/>
                </a:solidFill>
              </a:rPr>
              <a:t>   </a:t>
            </a:r>
            <a:r>
              <a:rPr lang="es-ES" sz="1600" u="sng" dirty="0">
                <a:solidFill>
                  <a:schemeClr val="tx1"/>
                </a:solidFill>
              </a:rPr>
              <a:t>DETENER</a:t>
            </a:r>
            <a:r>
              <a:rPr lang="es-ES" sz="1600" dirty="0">
                <a:solidFill>
                  <a:schemeClr val="tx1"/>
                </a:solidFill>
              </a:rPr>
              <a:t> el consumo de marihuana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0" name="Graphic 19" descr="No smoking with solid fill">
            <a:extLst>
              <a:ext uri="{FF2B5EF4-FFF2-40B4-BE49-F238E27FC236}">
                <a16:creationId xmlns:a16="http://schemas.microsoft.com/office/drawing/2014/main" id="{4BF098BE-67DF-8A33-23FA-490237A90D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60580" y="2532189"/>
            <a:ext cx="966787" cy="966787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22D1334-FFD4-21C9-C8F6-677A5D92ABC4}"/>
              </a:ext>
            </a:extLst>
          </p:cNvPr>
          <p:cNvSpPr/>
          <p:nvPr/>
        </p:nvSpPr>
        <p:spPr>
          <a:xfrm>
            <a:off x="7331934" y="2522159"/>
            <a:ext cx="3465576" cy="906841"/>
          </a:xfrm>
          <a:prstGeom prst="roundRect">
            <a:avLst>
              <a:gd name="adj" fmla="val 8264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Tome todos sus medicamentos habituales</a:t>
            </a:r>
          </a:p>
          <a:p>
            <a:r>
              <a:rPr lang="es-ES" sz="1000" dirty="0">
                <a:solidFill>
                  <a:schemeClr val="tx1"/>
                </a:solidFill>
              </a:rPr>
              <a:t>   </a:t>
            </a:r>
            <a:r>
              <a:rPr lang="es-ES" sz="1200" dirty="0">
                <a:solidFill>
                  <a:schemeClr val="tx1"/>
                </a:solidFill>
              </a:rPr>
              <a:t>a menos que su médico le indique lo contrario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27" name="Graphic 26" descr="Table setting with solid fill">
            <a:extLst>
              <a:ext uri="{FF2B5EF4-FFF2-40B4-BE49-F238E27FC236}">
                <a16:creationId xmlns:a16="http://schemas.microsoft.com/office/drawing/2014/main" id="{F1789407-F292-2EB1-99DE-B04A5486A0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50790" y="3595765"/>
            <a:ext cx="999391" cy="999391"/>
          </a:xfrm>
          <a:prstGeom prst="rect">
            <a:avLst/>
          </a:prstGeom>
        </p:spPr>
      </p:pic>
      <p:pic>
        <p:nvPicPr>
          <p:cNvPr id="1026" name="Picture 2" descr="Media Relations | Denver Health">
            <a:extLst>
              <a:ext uri="{FF2B5EF4-FFF2-40B4-BE49-F238E27FC236}">
                <a16:creationId xmlns:a16="http://schemas.microsoft.com/office/drawing/2014/main" id="{6051DD9C-1C91-D82E-F923-2BB510A4F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474" y="612939"/>
            <a:ext cx="4322940" cy="86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Graphic 29" descr="Clock outline">
            <a:extLst>
              <a:ext uri="{FF2B5EF4-FFF2-40B4-BE49-F238E27FC236}">
                <a16:creationId xmlns:a16="http://schemas.microsoft.com/office/drawing/2014/main" id="{AA9A2459-6BAA-7061-D051-B6A461B305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60065" y="3244699"/>
            <a:ext cx="1617745" cy="1617745"/>
          </a:xfrm>
          <a:prstGeom prst="rect">
            <a:avLst/>
          </a:prstGeom>
        </p:spPr>
      </p:pic>
      <p:pic>
        <p:nvPicPr>
          <p:cNvPr id="32" name="Graphic 31" descr="Car with solid fill">
            <a:extLst>
              <a:ext uri="{FF2B5EF4-FFF2-40B4-BE49-F238E27FC236}">
                <a16:creationId xmlns:a16="http://schemas.microsoft.com/office/drawing/2014/main" id="{07DBC572-F308-BB8C-BF0A-486E9F2FEEE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001065" y="3715182"/>
            <a:ext cx="939665" cy="939665"/>
          </a:xfrm>
          <a:prstGeom prst="rect">
            <a:avLst/>
          </a:prstGeom>
        </p:spPr>
      </p:pic>
      <p:pic>
        <p:nvPicPr>
          <p:cNvPr id="40" name="Graphic 39" descr="Shirt with solid fill">
            <a:extLst>
              <a:ext uri="{FF2B5EF4-FFF2-40B4-BE49-F238E27FC236}">
                <a16:creationId xmlns:a16="http://schemas.microsoft.com/office/drawing/2014/main" id="{258204B0-7ED6-DE1F-425B-E6F3718EEA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103199" y="4945639"/>
            <a:ext cx="791261" cy="791261"/>
          </a:xfrm>
          <a:prstGeom prst="rect">
            <a:avLst/>
          </a:prstGeom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AC8F2C2-6E59-9062-D55F-C9B1AF8EE903}"/>
              </a:ext>
            </a:extLst>
          </p:cNvPr>
          <p:cNvSpPr/>
          <p:nvPr/>
        </p:nvSpPr>
        <p:spPr>
          <a:xfrm>
            <a:off x="7295800" y="3686592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Debes estar acompañado por un </a:t>
            </a:r>
            <a:r>
              <a:rPr lang="es-ES" b="1" dirty="0">
                <a:solidFill>
                  <a:schemeClr val="tx1"/>
                </a:solidFill>
              </a:rPr>
              <a:t>adulto</a:t>
            </a:r>
            <a:r>
              <a:rPr lang="es-ES" dirty="0">
                <a:solidFill>
                  <a:schemeClr val="tx1"/>
                </a:solidFill>
              </a:rPr>
              <a:t> para llevarte a casa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9E51C9C-C61B-20BE-2719-973E704E26BF}"/>
              </a:ext>
            </a:extLst>
          </p:cNvPr>
          <p:cNvSpPr/>
          <p:nvPr/>
        </p:nvSpPr>
        <p:spPr>
          <a:xfrm>
            <a:off x="7295801" y="4851025"/>
            <a:ext cx="3465576" cy="906841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1"/>
                </a:solidFill>
              </a:rPr>
              <a:t>Use ropa suelta y cómoda. Evite el esmalte de uñas.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6" name="Graphic 45" descr="Medicine with solid fill">
            <a:extLst>
              <a:ext uri="{FF2B5EF4-FFF2-40B4-BE49-F238E27FC236}">
                <a16:creationId xmlns:a16="http://schemas.microsoft.com/office/drawing/2014/main" id="{04EBFDE8-B99E-E21E-E8D9-6554408D8B7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108283" y="2586392"/>
            <a:ext cx="795413" cy="795413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0C03D04-FC80-254B-3B44-D79B5C92D988}"/>
              </a:ext>
            </a:extLst>
          </p:cNvPr>
          <p:cNvCxnSpPr/>
          <p:nvPr/>
        </p:nvCxnSpPr>
        <p:spPr>
          <a:xfrm>
            <a:off x="6798855" y="2424718"/>
            <a:ext cx="0" cy="35458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ight Brace 50">
            <a:extLst>
              <a:ext uri="{FF2B5EF4-FFF2-40B4-BE49-F238E27FC236}">
                <a16:creationId xmlns:a16="http://schemas.microsoft.com/office/drawing/2014/main" id="{8534A17D-EB3D-2A41-E125-AB74A2EE8752}"/>
              </a:ext>
            </a:extLst>
          </p:cNvPr>
          <p:cNvSpPr/>
          <p:nvPr/>
        </p:nvSpPr>
        <p:spPr>
          <a:xfrm>
            <a:off x="1274974" y="2577157"/>
            <a:ext cx="530630" cy="3008660"/>
          </a:xfrm>
          <a:prstGeom prst="rightBrace">
            <a:avLst>
              <a:gd name="adj1" fmla="val 49020"/>
              <a:gd name="adj2" fmla="val 4922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7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180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Sara</dc:creator>
  <cp:lastModifiedBy>Anderson, Sara</cp:lastModifiedBy>
  <cp:revision>6</cp:revision>
  <dcterms:created xsi:type="dcterms:W3CDTF">2023-05-19T14:03:20Z</dcterms:created>
  <dcterms:modified xsi:type="dcterms:W3CDTF">2023-05-19T18:37:43Z</dcterms:modified>
</cp:coreProperties>
</file>