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6858000" cy="9144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3"/>
    <p:restoredTop sz="94697"/>
  </p:normalViewPr>
  <p:slideViewPr>
    <p:cSldViewPr>
      <p:cViewPr>
        <p:scale>
          <a:sx n="100" d="100"/>
          <a:sy n="100" d="100"/>
        </p:scale>
        <p:origin x="-1872" y="13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735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081" y="0"/>
            <a:ext cx="3037735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312"/>
            <a:ext cx="3037735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081" y="8830312"/>
            <a:ext cx="3037735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BFE7E4C-7513-4BE1-8940-25BBD708D1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115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735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081" y="0"/>
            <a:ext cx="3037735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7100" y="696913"/>
            <a:ext cx="2616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992" y="4416742"/>
            <a:ext cx="5606418" cy="4182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312"/>
            <a:ext cx="3037735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081" y="8830312"/>
            <a:ext cx="3037735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FD1418A-DCB8-42E2-84A4-98E9BE6D4C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210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9818A-0754-4034-B1FD-3E71957D4D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89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4C39E-3309-4148-9759-C17233FFD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23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D79B2-25AC-47A8-A4EB-C4C611D253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49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8FA7-0700-4F71-908A-4E429E8660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19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D70C4-3A34-4037-BECF-6E24AF87C6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02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77054-539E-4C59-8133-0C49CC17F3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63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C2F0-D570-479D-B49C-E1B170C2A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12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EBB44-2C87-4B86-AADC-5312B8B3D3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24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27232-BC4B-4382-888F-854BFE975A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85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E0D75-FF02-4475-92F5-EC4112ED87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26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D21D2-F157-4246-A847-1AE66DDE2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74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4A390D0-F3FD-4B53-9291-6E3B211DC9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.emory.edu/departments/medicine/divisions/infectious-diseases/serious-communicable-diseases-program/pdf/ppe-conserve-mask-storage.pd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2438400" y="38100"/>
            <a:ext cx="35313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/>
              <a:t>COVID-19 Pregnancy Algorithm</a:t>
            </a:r>
            <a:endParaRPr lang="en-US" altLang="en-US" sz="1600" b="1" dirty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734627" y="2362200"/>
            <a:ext cx="3353819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40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</a:rPr>
              <a:t>Does pregnant woman have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ANY symptoms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consistent with Covid-19?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/>
            </a:r>
            <a:br>
              <a:rPr lang="en-US" altLang="en-US" sz="1200" b="1" dirty="0" smtClean="0">
                <a:solidFill>
                  <a:srgbClr val="000000"/>
                </a:solidFill>
              </a:rPr>
            </a:br>
            <a:r>
              <a:rPr lang="en-US" altLang="en-US" sz="1200" i="1" dirty="0" smtClean="0">
                <a:solidFill>
                  <a:srgbClr val="000000"/>
                </a:solidFill>
              </a:rPr>
              <a:t>Feve</a:t>
            </a:r>
            <a:r>
              <a:rPr lang="en-US" altLang="en-US" sz="1200" i="1" dirty="0" smtClean="0">
                <a:solidFill>
                  <a:srgbClr val="000000"/>
                </a:solidFill>
              </a:rPr>
              <a:t>r, cough, shortness of breath</a:t>
            </a:r>
            <a:endParaRPr lang="en-US" alt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0" y="8458200"/>
            <a:ext cx="6858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800" baseline="30000" dirty="0" smtClean="0"/>
              <a:t>a </a:t>
            </a:r>
            <a:r>
              <a:rPr lang="en-US" altLang="en-US" sz="800" dirty="0" smtClean="0"/>
              <a:t>Aerosol-generating procedures include: nebulized </a:t>
            </a:r>
            <a:r>
              <a:rPr lang="en-US" altLang="en-US" sz="800" dirty="0"/>
              <a:t>medications, bag valve mask ventilation, bronchoscopy, intubation and </a:t>
            </a:r>
            <a:r>
              <a:rPr lang="en-US" altLang="en-US" sz="800" dirty="0" err="1"/>
              <a:t>extubation</a:t>
            </a:r>
            <a:r>
              <a:rPr lang="en-US" altLang="en-US" sz="800" dirty="0"/>
              <a:t>, heated high flow oxygen, oscillatory ventilation, </a:t>
            </a:r>
            <a:r>
              <a:rPr lang="en-US" altLang="en-US" sz="800" dirty="0" err="1"/>
              <a:t>BiPAP</a:t>
            </a:r>
            <a:r>
              <a:rPr lang="en-US" altLang="en-US" sz="800" dirty="0"/>
              <a:t> and CPAP, tracheostomy, </a:t>
            </a:r>
            <a:r>
              <a:rPr lang="en-US" altLang="en-US" sz="800" dirty="0" smtClean="0"/>
              <a:t>endoscopy, and others. See Pulse for full list.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800" baseline="30000" dirty="0" smtClean="0"/>
              <a:t>b </a:t>
            </a:r>
            <a:r>
              <a:rPr lang="en-US" altLang="en-US" sz="800" dirty="0" smtClean="0"/>
              <a:t>N95 mask may be swapped for a surgical mask for staff comfort during times of non-patient care.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800" baseline="30000" dirty="0" smtClean="0"/>
              <a:t>c </a:t>
            </a:r>
            <a:r>
              <a:rPr lang="en-US" altLang="en-US" sz="800" dirty="0" smtClean="0"/>
              <a:t>Sterile procedures, including surgery, should always be performed wearing a new mask.</a:t>
            </a:r>
            <a:endParaRPr lang="en-US" altLang="en-US" sz="8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800" baseline="30000" dirty="0" smtClean="0"/>
              <a:t>d</a:t>
            </a:r>
            <a:r>
              <a:rPr lang="en-US" altLang="en-US" sz="800" dirty="0" smtClean="0"/>
              <a:t> Consider retesting if strong pretest probability of Covid-19 disease. Recommend consultation with ID </a:t>
            </a:r>
            <a:r>
              <a:rPr lang="en-US" altLang="en-US" sz="800" dirty="0" err="1" smtClean="0"/>
              <a:t>Covid</a:t>
            </a:r>
            <a:r>
              <a:rPr lang="en-US" altLang="en-US" sz="800" dirty="0" smtClean="0"/>
              <a:t> attending. </a:t>
            </a:r>
            <a:endParaRPr lang="en-US" altLang="en-US" sz="1000" baseline="30000" dirty="0"/>
          </a:p>
        </p:txBody>
      </p:sp>
      <p:sp>
        <p:nvSpPr>
          <p:cNvPr id="15371" name="Text Box 20"/>
          <p:cNvSpPr txBox="1">
            <a:spLocks noChangeArrowheads="1"/>
          </p:cNvSpPr>
          <p:nvPr/>
        </p:nvSpPr>
        <p:spPr bwMode="auto">
          <a:xfrm>
            <a:off x="2964855" y="4442937"/>
            <a:ext cx="169029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400"/>
              </a:spcAft>
              <a:buFontTx/>
              <a:buNone/>
            </a:pPr>
            <a:r>
              <a:rPr lang="en-US" altLang="en-US" sz="1200" b="1" dirty="0" smtClean="0"/>
              <a:t>Test patient for Covid-10</a:t>
            </a:r>
          </a:p>
        </p:txBody>
      </p:sp>
      <p:sp>
        <p:nvSpPr>
          <p:cNvPr id="15374" name="Text Box 39"/>
          <p:cNvSpPr txBox="1">
            <a:spLocks noChangeArrowheads="1"/>
          </p:cNvSpPr>
          <p:nvPr/>
        </p:nvSpPr>
        <p:spPr bwMode="auto">
          <a:xfrm>
            <a:off x="449697" y="6530370"/>
            <a:ext cx="348387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400"/>
              </a:spcAft>
              <a:buNone/>
            </a:pPr>
            <a:r>
              <a:rPr lang="en-US" altLang="en-US" sz="1200" b="1" dirty="0" smtClean="0"/>
              <a:t>Wear a </a:t>
            </a:r>
            <a:r>
              <a:rPr lang="en-US" altLang="en-US" sz="1200" b="1" u="sng" dirty="0" smtClean="0"/>
              <a:t>surgical mask</a:t>
            </a:r>
            <a:r>
              <a:rPr lang="en-US" altLang="en-US" sz="1200" b="1" dirty="0" smtClean="0"/>
              <a:t> </a:t>
            </a:r>
            <a:r>
              <a:rPr lang="en-US" altLang="en-US" sz="1200" dirty="0" smtClean="0"/>
              <a:t>throughout the day. Remove only for eating/drinking. Patient should wear surgical mask during second stage of labor. </a:t>
            </a:r>
          </a:p>
        </p:txBody>
      </p:sp>
      <p:sp>
        <p:nvSpPr>
          <p:cNvPr id="15376" name="Text Box 44"/>
          <p:cNvSpPr txBox="1">
            <a:spLocks noChangeArrowheads="1"/>
          </p:cNvSpPr>
          <p:nvPr/>
        </p:nvSpPr>
        <p:spPr bwMode="auto">
          <a:xfrm>
            <a:off x="233737" y="718587"/>
            <a:ext cx="6461226" cy="155427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000" b="1" u="sng" dirty="0" smtClean="0"/>
              <a:t>Universal COVID-19 Precautions</a:t>
            </a:r>
          </a:p>
          <a:p>
            <a:pPr lvl="0"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>
                <a:solidFill>
                  <a:srgbClr val="000000"/>
                </a:solidFill>
              </a:rPr>
              <a:t> </a:t>
            </a:r>
            <a:r>
              <a:rPr lang="en-US" altLang="en-US" sz="1000" dirty="0" smtClean="0">
                <a:solidFill>
                  <a:srgbClr val="000000"/>
                </a:solidFill>
              </a:rPr>
              <a:t>Do not come to work if you are sick</a:t>
            </a:r>
            <a:endParaRPr lang="en-US" altLang="en-US" sz="1000" b="1" dirty="0"/>
          </a:p>
          <a:p>
            <a:pPr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/>
              <a:t> </a:t>
            </a:r>
            <a:r>
              <a:rPr lang="en-US" altLang="en-US" sz="1000" dirty="0" smtClean="0"/>
              <a:t>Perform frequent hand hygiene, especially </a:t>
            </a:r>
            <a:r>
              <a:rPr lang="en-US" altLang="en-US" sz="1000" dirty="0"/>
              <a:t>before and after touching your </a:t>
            </a:r>
            <a:r>
              <a:rPr lang="en-US" altLang="en-US" sz="1000" dirty="0" smtClean="0"/>
              <a:t>mask</a:t>
            </a:r>
            <a:endParaRPr lang="en-US" altLang="en-US" sz="400" b="1" dirty="0"/>
          </a:p>
          <a:p>
            <a:pPr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/>
              <a:t> </a:t>
            </a:r>
            <a:r>
              <a:rPr lang="en-US" altLang="en-US" sz="1000" dirty="0" smtClean="0"/>
              <a:t>Avoid touching mouth, nose, eyes with unwashed hands</a:t>
            </a:r>
          </a:p>
          <a:p>
            <a:pPr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/>
              <a:t> </a:t>
            </a:r>
            <a:r>
              <a:rPr lang="en-US" altLang="en-US" sz="1000" dirty="0" smtClean="0"/>
              <a:t>Practice social distancing of at least 6 feet when possible</a:t>
            </a:r>
          </a:p>
          <a:p>
            <a:pPr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/>
              <a:t> </a:t>
            </a:r>
            <a:r>
              <a:rPr lang="en-US" altLang="en-US" sz="1000" dirty="0" smtClean="0"/>
              <a:t>Cover cough or sneezes with elbow or tissue that is immediately discarded</a:t>
            </a:r>
          </a:p>
          <a:p>
            <a:pPr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/>
              <a:t> </a:t>
            </a:r>
            <a:r>
              <a:rPr lang="en-US" altLang="en-US" sz="1000" dirty="0" smtClean="0"/>
              <a:t>Monitor yourself for the development of respiratory symptoms and/or fever</a:t>
            </a:r>
          </a:p>
          <a:p>
            <a:pPr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/>
              <a:t> </a:t>
            </a:r>
            <a:r>
              <a:rPr lang="en-US" altLang="en-US" sz="1000" dirty="0" smtClean="0"/>
              <a:t>If you develop symptoms, notify your supervisor and take the staff health survey for further instructions</a:t>
            </a:r>
          </a:p>
        </p:txBody>
      </p:sp>
      <p:sp>
        <p:nvSpPr>
          <p:cNvPr id="15378" name="TextBox 58"/>
          <p:cNvSpPr txBox="1">
            <a:spLocks noChangeArrowheads="1"/>
          </p:cNvSpPr>
          <p:nvPr/>
        </p:nvSpPr>
        <p:spPr bwMode="auto">
          <a:xfrm>
            <a:off x="6029324" y="76200"/>
            <a:ext cx="7524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solidFill>
                  <a:schemeClr val="bg1">
                    <a:lumMod val="75000"/>
                  </a:schemeClr>
                </a:solidFill>
              </a:rPr>
              <a:t>Version</a:t>
            </a:r>
            <a:endParaRPr lang="en-US" altLang="en-US" sz="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altLang="en-US" sz="800" b="1" dirty="0" smtClean="0">
                <a:solidFill>
                  <a:schemeClr val="bg1">
                    <a:lumMod val="75000"/>
                  </a:schemeClr>
                </a:solidFill>
              </a:rPr>
              <a:t>/2/2020</a:t>
            </a:r>
            <a:endParaRPr lang="en-US" altLang="en-US" sz="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381" name="Text Box 29"/>
          <p:cNvSpPr txBox="1">
            <a:spLocks noChangeArrowheads="1"/>
          </p:cNvSpPr>
          <p:nvPr/>
        </p:nvSpPr>
        <p:spPr bwMode="auto">
          <a:xfrm>
            <a:off x="414712" y="4442936"/>
            <a:ext cx="232848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200" dirty="0" smtClean="0">
                <a:solidFill>
                  <a:srgbClr val="000000"/>
                </a:solidFill>
              </a:rPr>
              <a:t>Use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.</a:t>
            </a:r>
            <a:r>
              <a:rPr lang="en-US" altLang="en-US" sz="1200" b="1" dirty="0" err="1" smtClean="0">
                <a:solidFill>
                  <a:srgbClr val="000000"/>
                </a:solidFill>
              </a:rPr>
              <a:t>covidavsinstructions</a:t>
            </a:r>
            <a:r>
              <a:rPr lang="en-US" altLang="en-US" sz="1200" dirty="0" smtClean="0">
                <a:solidFill>
                  <a:srgbClr val="000000"/>
                </a:solidFill>
              </a:rPr>
              <a:t> to help patient understand home isolation recommendations. </a:t>
            </a:r>
          </a:p>
        </p:txBody>
      </p:sp>
      <p:cxnSp>
        <p:nvCxnSpPr>
          <p:cNvPr id="63" name="Elbow Connector 2183"/>
          <p:cNvCxnSpPr>
            <a:cxnSpLocks noChangeShapeType="1"/>
            <a:stCxn id="36" idx="2"/>
            <a:endCxn id="15381" idx="0"/>
          </p:cNvCxnSpPr>
          <p:nvPr/>
        </p:nvCxnSpPr>
        <p:spPr bwMode="auto">
          <a:xfrm rot="5400000">
            <a:off x="2140678" y="3172078"/>
            <a:ext cx="709136" cy="183258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2" name="Picture 3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4" r="18681"/>
          <a:stretch/>
        </p:blipFill>
        <p:spPr>
          <a:xfrm>
            <a:off x="98425" y="38100"/>
            <a:ext cx="2263775" cy="569913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801774" y="3505200"/>
            <a:ext cx="1518767" cy="577081"/>
          </a:xfrm>
          <a:prstGeom prst="rect">
            <a:avLst/>
          </a:prstGeom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50" dirty="0" smtClean="0">
                <a:cs typeface="Arial"/>
              </a:rPr>
              <a:t>No, &lt;37 </a:t>
            </a:r>
            <a:r>
              <a:rPr lang="en-US" sz="1050" dirty="0" smtClean="0">
                <a:cs typeface="Arial"/>
              </a:rPr>
              <a:t>weeks AND unlikely to be admitted in the next 2 weeks</a:t>
            </a:r>
            <a:endParaRPr lang="en-US" sz="1050" dirty="0">
              <a:cs typeface="Arial"/>
            </a:endParaRPr>
          </a:p>
        </p:txBody>
      </p:sp>
      <p:cxnSp>
        <p:nvCxnSpPr>
          <p:cNvPr id="51" name="Elbow Connector 2183"/>
          <p:cNvCxnSpPr>
            <a:cxnSpLocks noChangeShapeType="1"/>
            <a:stCxn id="65" idx="2"/>
          </p:cNvCxnSpPr>
          <p:nvPr/>
        </p:nvCxnSpPr>
        <p:spPr bwMode="auto">
          <a:xfrm rot="16200000" flipH="1">
            <a:off x="5226022" y="5342311"/>
            <a:ext cx="810388" cy="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4343401" y="5747505"/>
            <a:ext cx="2317332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400"/>
              </a:spcAft>
              <a:buNone/>
            </a:pPr>
            <a:r>
              <a:rPr lang="en-US" altLang="en-US" sz="1200" b="1" dirty="0" smtClean="0"/>
              <a:t>Wear an </a:t>
            </a:r>
            <a:r>
              <a:rPr lang="en-US" altLang="en-US" sz="1200" b="1" u="sng" dirty="0" smtClean="0"/>
              <a:t>N95 </a:t>
            </a:r>
            <a:r>
              <a:rPr lang="en-US" altLang="en-US" sz="1200" b="1" u="sng" dirty="0" err="1" smtClean="0"/>
              <a:t>mask</a:t>
            </a:r>
            <a:r>
              <a:rPr lang="en-US" altLang="en-US" sz="1200" baseline="30000" dirty="0" err="1" smtClean="0"/>
              <a:t>b,c</a:t>
            </a:r>
            <a:r>
              <a:rPr lang="en-US" altLang="en-US" sz="1200" b="1" dirty="0" smtClean="0"/>
              <a:t> </a:t>
            </a:r>
            <a:r>
              <a:rPr lang="en-US" altLang="en-US" sz="1200" dirty="0" smtClean="0"/>
              <a:t>throughout the day. </a:t>
            </a:r>
            <a:r>
              <a:rPr lang="en-US" altLang="en-US" sz="1200" b="1" u="sng" dirty="0" smtClean="0">
                <a:sym typeface="Wingdings" panose="05000000000000000000" pitchFamily="2" charset="2"/>
              </a:rPr>
              <a:t>Add </a:t>
            </a:r>
            <a:r>
              <a:rPr lang="en-US" altLang="en-US" sz="1200" b="1" u="sng" dirty="0" smtClean="0"/>
              <a:t>gown, gloves, and face shield</a:t>
            </a:r>
            <a:r>
              <a:rPr lang="en-US" altLang="en-US" sz="1200" b="1" dirty="0" smtClean="0"/>
              <a:t> </a:t>
            </a:r>
            <a:r>
              <a:rPr lang="en-US" altLang="en-US" sz="1200" dirty="0" smtClean="0"/>
              <a:t>when in the room with the patient. </a:t>
            </a:r>
            <a:r>
              <a:rPr lang="en-US" altLang="en-US" sz="1200" dirty="0"/>
              <a:t>Patient should wear surgical mask during second stage of labor.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38800" y="5334000"/>
            <a:ext cx="971082" cy="41549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dirty="0" smtClean="0">
                <a:cs typeface="Arial"/>
              </a:rPr>
              <a:t>Test pending or positive</a:t>
            </a:r>
            <a:endParaRPr lang="en-US" sz="1050" dirty="0">
              <a:cs typeface="Arial"/>
            </a:endParaRPr>
          </a:p>
        </p:txBody>
      </p:sp>
      <p:cxnSp>
        <p:nvCxnSpPr>
          <p:cNvPr id="67" name="Elbow Connector 2183"/>
          <p:cNvCxnSpPr>
            <a:cxnSpLocks noChangeShapeType="1"/>
            <a:stCxn id="36" idx="2"/>
            <a:endCxn id="15371" idx="0"/>
          </p:cNvCxnSpPr>
          <p:nvPr/>
        </p:nvCxnSpPr>
        <p:spPr bwMode="auto">
          <a:xfrm rot="16200000" flipH="1">
            <a:off x="3256200" y="3889136"/>
            <a:ext cx="709137" cy="39846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Elbow Connector 2183"/>
          <p:cNvCxnSpPr>
            <a:cxnSpLocks noChangeShapeType="1"/>
            <a:stCxn id="36" idx="3"/>
            <a:endCxn id="65" idx="0"/>
          </p:cNvCxnSpPr>
          <p:nvPr/>
        </p:nvCxnSpPr>
        <p:spPr bwMode="auto">
          <a:xfrm>
            <a:off x="4202649" y="3502968"/>
            <a:ext cx="1428566" cy="972486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Box 73"/>
          <p:cNvSpPr txBox="1"/>
          <p:nvPr/>
        </p:nvSpPr>
        <p:spPr>
          <a:xfrm>
            <a:off x="2133600" y="5918284"/>
            <a:ext cx="831255" cy="415498"/>
          </a:xfrm>
          <a:prstGeom prst="rect">
            <a:avLst/>
          </a:prstGeom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dirty="0" smtClean="0">
                <a:cs typeface="Arial"/>
              </a:rPr>
              <a:t>Test </a:t>
            </a:r>
            <a:r>
              <a:rPr lang="en-US" sz="1050" dirty="0" err="1" smtClean="0">
                <a:cs typeface="Arial"/>
              </a:rPr>
              <a:t>negative</a:t>
            </a:r>
            <a:r>
              <a:rPr lang="en-US" sz="1050" baseline="30000" dirty="0" err="1" smtClean="0">
                <a:cs typeface="Arial"/>
              </a:rPr>
              <a:t>d</a:t>
            </a:r>
            <a:endParaRPr lang="en-US" sz="1050" dirty="0">
              <a:cs typeface="Arial"/>
            </a:endParaRPr>
          </a:p>
        </p:txBody>
      </p:sp>
      <p:sp>
        <p:nvSpPr>
          <p:cNvPr id="78" name="Text Box 44"/>
          <p:cNvSpPr txBox="1">
            <a:spLocks noChangeArrowheads="1"/>
          </p:cNvSpPr>
          <p:nvPr/>
        </p:nvSpPr>
        <p:spPr bwMode="auto">
          <a:xfrm>
            <a:off x="98424" y="7391400"/>
            <a:ext cx="6683373" cy="10156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000" b="1" u="sng" dirty="0"/>
              <a:t>F</a:t>
            </a:r>
            <a:r>
              <a:rPr lang="en-US" altLang="en-US" sz="1000" b="1" u="sng" dirty="0" smtClean="0"/>
              <a:t>or patients with confirmed or suspected COVID-19 or with undifferentiated respiratory illness </a:t>
            </a:r>
          </a:p>
          <a:p>
            <a:pPr lvl="0"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>
                <a:solidFill>
                  <a:srgbClr val="000000"/>
                </a:solidFill>
              </a:rPr>
              <a:t> </a:t>
            </a:r>
            <a:r>
              <a:rPr lang="en-US" altLang="en-US" sz="1000" dirty="0" smtClean="0">
                <a:solidFill>
                  <a:srgbClr val="000000"/>
                </a:solidFill>
              </a:rPr>
              <a:t>Isolation precautions: Special Respiratory Isolation</a:t>
            </a:r>
            <a:endParaRPr lang="en-US" altLang="en-US" sz="1000" b="1" dirty="0"/>
          </a:p>
          <a:p>
            <a:pPr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/>
              <a:t> </a:t>
            </a:r>
            <a:r>
              <a:rPr lang="en-US" altLang="en-US" sz="1000" dirty="0" smtClean="0"/>
              <a:t>PPE: mask (select type as above), eye protection, gown, gloves</a:t>
            </a:r>
            <a:endParaRPr lang="en-US" altLang="en-US" sz="400" b="1" dirty="0"/>
          </a:p>
          <a:p>
            <a:pPr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/>
              <a:t> </a:t>
            </a:r>
            <a:r>
              <a:rPr lang="en-US" altLang="en-US" sz="1000" dirty="0" smtClean="0"/>
              <a:t>Head covering (bouffant) and shoe covers are NOT required, including for aerosol-generating procedures</a:t>
            </a:r>
          </a:p>
          <a:p>
            <a:pPr eaLnBrk="1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en-US" sz="1000" dirty="0"/>
              <a:t> </a:t>
            </a:r>
            <a:r>
              <a:rPr lang="en-US" altLang="en-US" sz="1000" dirty="0" smtClean="0"/>
              <a:t>Instructions on </a:t>
            </a:r>
            <a:r>
              <a:rPr lang="en-US" altLang="en-US" sz="1000" dirty="0" smtClean="0">
                <a:hlinkClick r:id="rId3"/>
              </a:rPr>
              <a:t>mask storage</a:t>
            </a:r>
            <a:r>
              <a:rPr lang="en-US" altLang="en-US" sz="1000" dirty="0" smtClean="0"/>
              <a:t>, mask reprocessing, and mask swapping can be found on the Covid-19 subsite</a:t>
            </a:r>
          </a:p>
        </p:txBody>
      </p:sp>
      <p:cxnSp>
        <p:nvCxnSpPr>
          <p:cNvPr id="31" name="Elbow Connector 2183"/>
          <p:cNvCxnSpPr>
            <a:cxnSpLocks noChangeShapeType="1"/>
            <a:stCxn id="15363" idx="1"/>
            <a:endCxn id="15374" idx="1"/>
          </p:cNvCxnSpPr>
          <p:nvPr/>
        </p:nvCxnSpPr>
        <p:spPr bwMode="auto">
          <a:xfrm rot="10800000" flipV="1">
            <a:off x="449697" y="2685366"/>
            <a:ext cx="1284930" cy="4168170"/>
          </a:xfrm>
          <a:prstGeom prst="bentConnector3">
            <a:avLst>
              <a:gd name="adj1" fmla="val 11779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Elbow Connector 2183"/>
          <p:cNvCxnSpPr>
            <a:cxnSpLocks noChangeShapeType="1"/>
            <a:stCxn id="65" idx="2"/>
            <a:endCxn id="15374" idx="0"/>
          </p:cNvCxnSpPr>
          <p:nvPr/>
        </p:nvCxnSpPr>
        <p:spPr bwMode="auto">
          <a:xfrm rot="5400000">
            <a:off x="3114801" y="4013955"/>
            <a:ext cx="1593251" cy="3439579"/>
          </a:xfrm>
          <a:prstGeom prst="bentConnector3">
            <a:avLst>
              <a:gd name="adj1" fmla="val 344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Box 81"/>
          <p:cNvSpPr txBox="1"/>
          <p:nvPr/>
        </p:nvSpPr>
        <p:spPr>
          <a:xfrm>
            <a:off x="388094" y="2407622"/>
            <a:ext cx="413680" cy="261610"/>
          </a:xfrm>
          <a:prstGeom prst="rect">
            <a:avLst/>
          </a:prstGeom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50" dirty="0">
                <a:cs typeface="Arial"/>
              </a:rPr>
              <a:t>No</a:t>
            </a: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2620422" y="3272135"/>
            <a:ext cx="1582227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400"/>
              </a:spcAft>
              <a:buNone/>
            </a:pPr>
            <a:r>
              <a:rPr lang="en-US" altLang="en-US" sz="1200" b="1" dirty="0" smtClean="0"/>
              <a:t>Admission required?</a:t>
            </a:r>
            <a:endParaRPr lang="en-US" altLang="en-US" sz="120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3769868" y="3766319"/>
            <a:ext cx="1411732" cy="577081"/>
          </a:xfrm>
          <a:prstGeom prst="rect">
            <a:avLst/>
          </a:prstGeom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dirty="0" smtClean="0">
                <a:cs typeface="Arial"/>
              </a:rPr>
              <a:t>No, ≥37 </a:t>
            </a:r>
            <a:r>
              <a:rPr lang="en-US" sz="1050" dirty="0" smtClean="0">
                <a:cs typeface="Arial"/>
              </a:rPr>
              <a:t>weeks OR likely admission within next 2 weeks</a:t>
            </a:r>
            <a:endParaRPr lang="en-US" sz="1050" dirty="0">
              <a:cs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50737" y="3582970"/>
            <a:ext cx="1150063" cy="253916"/>
          </a:xfrm>
          <a:prstGeom prst="rect">
            <a:avLst/>
          </a:prstGeom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50" dirty="0" smtClean="0">
                <a:cs typeface="Arial"/>
              </a:rPr>
              <a:t>Yes</a:t>
            </a:r>
            <a:endParaRPr lang="en-US" sz="1050" dirty="0">
              <a:cs typeface="Arial"/>
            </a:endParaRPr>
          </a:p>
        </p:txBody>
      </p:sp>
      <p:cxnSp>
        <p:nvCxnSpPr>
          <p:cNvPr id="52" name="Elbow Connector 2183"/>
          <p:cNvCxnSpPr>
            <a:cxnSpLocks noChangeShapeType="1"/>
            <a:stCxn id="15371" idx="2"/>
            <a:endCxn id="15381" idx="2"/>
          </p:cNvCxnSpPr>
          <p:nvPr/>
        </p:nvCxnSpPr>
        <p:spPr bwMode="auto">
          <a:xfrm rot="5400000">
            <a:off x="2602146" y="3881412"/>
            <a:ext cx="184665" cy="2231044"/>
          </a:xfrm>
          <a:prstGeom prst="bentConnector3">
            <a:avLst>
              <a:gd name="adj1" fmla="val 22379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 Box 20"/>
          <p:cNvSpPr txBox="1">
            <a:spLocks noChangeArrowheads="1"/>
          </p:cNvSpPr>
          <p:nvPr/>
        </p:nvSpPr>
        <p:spPr bwMode="auto">
          <a:xfrm>
            <a:off x="4786070" y="4475454"/>
            <a:ext cx="169029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400"/>
              </a:spcAft>
              <a:buFontTx/>
              <a:buNone/>
            </a:pPr>
            <a:r>
              <a:rPr lang="en-US" altLang="en-US" sz="1200" b="1" dirty="0" smtClean="0"/>
              <a:t>Test patient for Covid-10</a:t>
            </a:r>
          </a:p>
        </p:txBody>
      </p:sp>
      <p:cxnSp>
        <p:nvCxnSpPr>
          <p:cNvPr id="80" name="Elbow Connector 2183"/>
          <p:cNvCxnSpPr>
            <a:cxnSpLocks noChangeShapeType="1"/>
            <a:stCxn id="15363" idx="2"/>
            <a:endCxn id="36" idx="0"/>
          </p:cNvCxnSpPr>
          <p:nvPr/>
        </p:nvCxnSpPr>
        <p:spPr bwMode="auto">
          <a:xfrm rot="5400000">
            <a:off x="3279735" y="3140333"/>
            <a:ext cx="263604" cy="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3040937" y="3022684"/>
            <a:ext cx="1150063" cy="253916"/>
          </a:xfrm>
          <a:prstGeom prst="rect">
            <a:avLst/>
          </a:prstGeom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50" dirty="0" smtClean="0">
                <a:cs typeface="Arial"/>
              </a:rPr>
              <a:t>Yes</a:t>
            </a:r>
            <a:endParaRPr lang="en-US" sz="105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50212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9336</TotalTime>
  <Words>390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hyoung00</cp:lastModifiedBy>
  <cp:revision>129</cp:revision>
  <cp:lastPrinted>2020-03-30T17:59:15Z</cp:lastPrinted>
  <dcterms:created xsi:type="dcterms:W3CDTF">2017-10-13T16:40:22Z</dcterms:created>
  <dcterms:modified xsi:type="dcterms:W3CDTF">2020-04-02T22:45:08Z</dcterms:modified>
</cp:coreProperties>
</file>