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3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14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64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7B8BCBA-FEE3-DC76-D126-18A991E8A4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0222CA-5043-C477-6156-AD5DDD5F1C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AAB07-47DA-4F80-B613-DEBE9E72701C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95A962-8E09-C915-0940-22DE6BD3D5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96D0D1-B726-B9C4-30D5-0D7EA9D61A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4E4BB6-E801-41C5-B035-69DEF930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45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8">
            <a:extLst>
              <a:ext uri="{FF2B5EF4-FFF2-40B4-BE49-F238E27FC236}">
                <a16:creationId xmlns:a16="http://schemas.microsoft.com/office/drawing/2014/main" id="{9CC9C233-F5BE-ABF7-3F43-0A15204FA1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84" b="80943"/>
          <a:stretch>
            <a:fillRect/>
          </a:stretch>
        </p:blipFill>
        <p:spPr bwMode="auto">
          <a:xfrm>
            <a:off x="0" y="-140495"/>
            <a:ext cx="12192000" cy="116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F55A24D-54B7-69E1-18A1-67CEEE451B3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495" y="-65872"/>
            <a:ext cx="5679234" cy="1100117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E48F9A8F-363C-E216-6F7D-02753CA71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040380"/>
            <a:ext cx="10515600" cy="77724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E3937D9-09EE-BC22-38D5-46BD7B2600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197" y="4014701"/>
            <a:ext cx="10515599" cy="6651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870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5D101-347F-33B6-BCC9-0E947FEEF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3719"/>
          </a:xfrm>
          <a:prstGeom prst="rect">
            <a:avLst/>
          </a:prstGeom>
        </p:spPr>
        <p:txBody>
          <a:bodyPr/>
          <a:lstStyle>
            <a:lvl1pPr>
              <a:defRPr lang="en-US" sz="4400" b="1" kern="1200" dirty="0" smtClean="0">
                <a:solidFill>
                  <a:schemeClr val="tx1"/>
                </a:solidFill>
                <a:latin typeface="Nunito Sans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0D6D4-971C-5673-C594-333BB5DD0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buClr>
                <a:srgbClr val="0BD0D9"/>
              </a:buClr>
              <a:buFont typeface="Arial" panose="020B0604020202020204" pitchFamily="34" charset="0"/>
              <a:buChar char="•"/>
              <a:defRPr lang="en-US" sz="2800" kern="1200" dirty="0" smtClean="0">
                <a:solidFill>
                  <a:schemeClr val="tx1"/>
                </a:solidFill>
                <a:latin typeface="Nunito Sans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buClr>
                <a:srgbClr val="0BD0D9"/>
              </a:buClr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latin typeface="Nunito Sans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buClr>
                <a:srgbClr val="0BD0D9"/>
              </a:buClr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Nunito Sans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buClr>
                <a:srgbClr val="0BD0D9"/>
              </a:buClr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Nunito Sans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buClr>
                <a:srgbClr val="0BD0D9"/>
              </a:buClr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/>
                </a:solidFill>
                <a:latin typeface="Nunito Sans" pitchFamily="2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BD0D9"/>
              </a:buClr>
              <a:buFont typeface="Arial" panose="020B0604020202020204" pitchFamily="34" charset="0"/>
              <a:buChar char="•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BD0D9"/>
              </a:buClr>
              <a:buFont typeface="Arial" panose="020B0604020202020204" pitchFamily="34" charset="0"/>
              <a:buChar char="•"/>
            </a:pPr>
            <a:r>
              <a:rPr lang="en-US" dirty="0"/>
              <a:t>Third level</a:t>
            </a:r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BD0D9"/>
              </a:buClr>
              <a:buFont typeface="Arial" panose="020B0604020202020204" pitchFamily="34" charset="0"/>
              <a:buChar char="•"/>
            </a:pPr>
            <a:r>
              <a:rPr lang="en-US" dirty="0"/>
              <a:t>Fourth level</a:t>
            </a:r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BD0D9"/>
              </a:buClr>
              <a:buFont typeface="Arial" panose="020B0604020202020204" pitchFamily="34" charset="0"/>
              <a:buChar char="•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2971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B8E4A-D23C-F086-8AC6-2CA95A2CD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7D435-85C5-361D-9D42-E81C7F411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714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CEA5A-7184-CA72-E68A-85015F2FF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37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396B8-5348-3F77-6BE2-1CC3AE268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46415"/>
            <a:ext cx="5181600" cy="47305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7A1AA-5223-2580-5BAA-25C9BD725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46415"/>
            <a:ext cx="5181600" cy="47305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8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14A28-BBC2-379A-D336-0B771EB8C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600D7-82D8-0293-B187-421CBBDFB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F67819-ED2B-6260-258B-6F218FA82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39095B-FCDE-CB89-2E45-CD291DE2C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2B8010-5F5E-DFC8-5555-2113753EE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786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FD2AD-8D2A-D9CE-24F7-64C85414F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37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3250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109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246B84-A966-3E48-9A61-815163E07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46662"/>
            <a:ext cx="10515600" cy="4830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8">
            <a:extLst>
              <a:ext uri="{FF2B5EF4-FFF2-40B4-BE49-F238E27FC236}">
                <a16:creationId xmlns:a16="http://schemas.microsoft.com/office/drawing/2014/main" id="{9F37BAA1-3BAA-09EB-6587-6B78218CB9D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84" b="80943"/>
          <a:stretch>
            <a:fillRect/>
          </a:stretch>
        </p:blipFill>
        <p:spPr bwMode="auto">
          <a:xfrm>
            <a:off x="0" y="6401723"/>
            <a:ext cx="12192000" cy="456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74ADC577-F925-B195-B534-F2C6EF4C765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536"/>
          <a:stretch/>
        </p:blipFill>
        <p:spPr>
          <a:xfrm>
            <a:off x="64901" y="6435766"/>
            <a:ext cx="470215" cy="388189"/>
          </a:xfrm>
          <a:prstGeom prst="rect">
            <a:avLst/>
          </a:prstGeom>
        </p:spPr>
      </p:pic>
      <p:sp>
        <p:nvSpPr>
          <p:cNvPr id="13" name="Title Placeholder 12">
            <a:extLst>
              <a:ext uri="{FF2B5EF4-FFF2-40B4-BE49-F238E27FC236}">
                <a16:creationId xmlns:a16="http://schemas.microsoft.com/office/drawing/2014/main" id="{C6293ABC-EDF7-F2E2-1ADA-5ACF40DB4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777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57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Nunito Sans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0BD0D9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Nunito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BD0D9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Nunito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BD0D9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Nunito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BD0D9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unito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BD0D9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unito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45D67-70A6-1F82-FC9C-3AA874D2F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CME Credit Information </a:t>
            </a:r>
            <a:r>
              <a:rPr lang="en-US" altLang="en-US" sz="1200" dirty="0"/>
              <a:t>Provided by Denver Health and Hospital Authority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3E113-D981-8A37-F8B7-8CB635E59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4"/>
              </a:buClr>
              <a:defRPr/>
            </a:pPr>
            <a:r>
              <a:rPr lang="en-US" sz="2000" dirty="0"/>
              <a:t>Denver Health and Hospital Authority is accredited by the Colorado Medical Society to provide continuing medical education for physicians.</a:t>
            </a:r>
          </a:p>
          <a:p>
            <a:pPr>
              <a:buClr>
                <a:schemeClr val="accent4"/>
              </a:buClr>
              <a:defRPr/>
            </a:pPr>
            <a:endParaRPr lang="en-US" sz="2000" dirty="0"/>
          </a:p>
          <a:p>
            <a:pPr>
              <a:buClr>
                <a:schemeClr val="accent4"/>
              </a:buClr>
              <a:defRPr/>
            </a:pPr>
            <a:r>
              <a:rPr lang="en-US" sz="2000" dirty="0"/>
              <a:t>Denver Health and Hospital Authority designates this live activity for a maximum of </a:t>
            </a:r>
            <a:r>
              <a:rPr lang="en-US" sz="2000" b="1" dirty="0">
                <a:highlight>
                  <a:srgbClr val="FFFF00"/>
                </a:highlight>
              </a:rPr>
              <a:t>1.0 </a:t>
            </a:r>
            <a:r>
              <a:rPr lang="en-US" sz="2000" b="1" i="1" dirty="0">
                <a:highlight>
                  <a:srgbClr val="FFFF00"/>
                </a:highlight>
              </a:rPr>
              <a:t>AMA PRA Category 1 Credit(s)</a:t>
            </a:r>
            <a:r>
              <a:rPr lang="en-US" sz="2000" b="1" dirty="0">
                <a:highlight>
                  <a:srgbClr val="FFFF00"/>
                </a:highlight>
              </a:rPr>
              <a:t>™</a:t>
            </a:r>
            <a:r>
              <a:rPr lang="en-US" sz="2000" dirty="0"/>
              <a:t>. Physicians should claim only the credit commensurate with the extent of their participation in the activity.</a:t>
            </a:r>
          </a:p>
          <a:p>
            <a:pPr>
              <a:buClr>
                <a:schemeClr val="accent4"/>
              </a:buClr>
              <a:defRPr/>
            </a:pPr>
            <a:endParaRPr lang="en-US" sz="2000" dirty="0"/>
          </a:p>
          <a:p>
            <a:pPr>
              <a:buClr>
                <a:schemeClr val="accent4"/>
              </a:buClr>
              <a:defRPr/>
            </a:pPr>
            <a:r>
              <a:rPr lang="en-US" sz="2000" dirty="0"/>
              <a:t>In accordance with the ACCME Standards for Integrity and Independence in Accredited Continuing Education, all individuals in a position to control content for this activity have disclosed all relevant financial relationships with ineligible companies. Any relevant conflicts of interest have been identified and mitigated.</a:t>
            </a:r>
          </a:p>
        </p:txBody>
      </p:sp>
    </p:spTree>
    <p:extLst>
      <p:ext uri="{BB962C8B-B14F-4D97-AF65-F5344CB8AC3E}">
        <p14:creationId xmlns:p14="http://schemas.microsoft.com/office/powerpoint/2010/main" val="4099461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118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Aptos</vt:lpstr>
      <vt:lpstr>Arial</vt:lpstr>
      <vt:lpstr>Nunito Sans</vt:lpstr>
      <vt:lpstr>Office Theme</vt:lpstr>
      <vt:lpstr>CME Credit Information Provided by Denver Health and Hospital Authority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Janecke, Sydney</dc:creator>
  <cp:lastModifiedBy>Janecke, Sydney</cp:lastModifiedBy>
  <cp:revision>13</cp:revision>
  <dcterms:created xsi:type="dcterms:W3CDTF">2025-08-26T16:11:57Z</dcterms:created>
  <dcterms:modified xsi:type="dcterms:W3CDTF">2025-10-30T17:34:47Z</dcterms:modified>
</cp:coreProperties>
</file>